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7"/>
  </p:handoutMasterIdLst>
  <p:sldIdLst>
    <p:sldId id="256" r:id="rId2"/>
    <p:sldId id="257" r:id="rId3"/>
    <p:sldId id="258" r:id="rId4"/>
    <p:sldId id="273" r:id="rId5"/>
    <p:sldId id="275" r:id="rId6"/>
    <p:sldId id="266" r:id="rId7"/>
    <p:sldId id="283" r:id="rId8"/>
    <p:sldId id="260" r:id="rId9"/>
    <p:sldId id="274" r:id="rId10"/>
    <p:sldId id="265" r:id="rId11"/>
    <p:sldId id="281" r:id="rId12"/>
    <p:sldId id="277" r:id="rId13"/>
    <p:sldId id="264" r:id="rId14"/>
    <p:sldId id="261" r:id="rId15"/>
    <p:sldId id="262" r:id="rId16"/>
    <p:sldId id="263" r:id="rId17"/>
    <p:sldId id="279" r:id="rId18"/>
    <p:sldId id="269" r:id="rId19"/>
    <p:sldId id="271" r:id="rId20"/>
    <p:sldId id="278" r:id="rId21"/>
    <p:sldId id="276" r:id="rId22"/>
    <p:sldId id="287" r:id="rId23"/>
    <p:sldId id="284" r:id="rId24"/>
    <p:sldId id="285" r:id="rId25"/>
    <p:sldId id="286" r:id="rId26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45" d="100"/>
          <a:sy n="45" d="100"/>
        </p:scale>
        <p:origin x="72" y="13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4CF96B-0257-4BD1-B708-5EB989567766}" type="datetimeFigureOut">
              <a:rPr lang="en-AU" smtClean="0"/>
              <a:t>16/10/2019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2D32A2-48B2-44C3-A18A-7A32B558C71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219693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08DC5-F489-4E96-AA00-0420A62DB410}" type="datetimeFigureOut">
              <a:rPr lang="en-AU" smtClean="0"/>
              <a:t>16/10/2019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0383F-7038-4D4C-80DE-2E353F4BEE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9458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08DC5-F489-4E96-AA00-0420A62DB410}" type="datetimeFigureOut">
              <a:rPr lang="en-AU" smtClean="0"/>
              <a:t>16/10/2019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0383F-7038-4D4C-80DE-2E353F4BEE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56669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08DC5-F489-4E96-AA00-0420A62DB410}" type="datetimeFigureOut">
              <a:rPr lang="en-AU" smtClean="0"/>
              <a:t>16/10/2019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0383F-7038-4D4C-80DE-2E353F4BEE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17142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08DC5-F489-4E96-AA00-0420A62DB410}" type="datetimeFigureOut">
              <a:rPr lang="en-AU" smtClean="0"/>
              <a:t>16/10/2019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0383F-7038-4D4C-80DE-2E353F4BEE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9453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08DC5-F489-4E96-AA00-0420A62DB410}" type="datetimeFigureOut">
              <a:rPr lang="en-AU" smtClean="0"/>
              <a:t>16/10/2019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0383F-7038-4D4C-80DE-2E353F4BEE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3936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08DC5-F489-4E96-AA00-0420A62DB410}" type="datetimeFigureOut">
              <a:rPr lang="en-AU" smtClean="0"/>
              <a:t>16/10/2019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0383F-7038-4D4C-80DE-2E353F4BEE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51736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08DC5-F489-4E96-AA00-0420A62DB410}" type="datetimeFigureOut">
              <a:rPr lang="en-AU" smtClean="0"/>
              <a:t>16/10/2019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0383F-7038-4D4C-80DE-2E353F4BEE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85496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08DC5-F489-4E96-AA00-0420A62DB410}" type="datetimeFigureOut">
              <a:rPr lang="en-AU" smtClean="0"/>
              <a:t>16/10/2019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0383F-7038-4D4C-80DE-2E353F4BEE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1844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08DC5-F489-4E96-AA00-0420A62DB410}" type="datetimeFigureOut">
              <a:rPr lang="en-AU" smtClean="0"/>
              <a:t>16/10/2019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0383F-7038-4D4C-80DE-2E353F4BEE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67530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08DC5-F489-4E96-AA00-0420A62DB410}" type="datetimeFigureOut">
              <a:rPr lang="en-AU" smtClean="0"/>
              <a:t>16/10/2019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0383F-7038-4D4C-80DE-2E353F4BEE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9167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08DC5-F489-4E96-AA00-0420A62DB410}" type="datetimeFigureOut">
              <a:rPr lang="en-AU" smtClean="0"/>
              <a:t>16/10/2019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0383F-7038-4D4C-80DE-2E353F4BEE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91155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A08DC5-F489-4E96-AA00-0420A62DB410}" type="datetimeFigureOut">
              <a:rPr lang="en-AU" smtClean="0"/>
              <a:t>16/10/2019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0383F-7038-4D4C-80DE-2E353F4BEEA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76440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8454" y="1504412"/>
            <a:ext cx="5066270" cy="4105556"/>
          </a:xfrm>
        </p:spPr>
        <p:txBody>
          <a:bodyPr>
            <a:normAutofit fontScale="90000"/>
          </a:bodyPr>
          <a:lstStyle/>
          <a:p>
            <a:r>
              <a:rPr lang="en-AU" sz="3200" dirty="0" smtClean="0">
                <a:latin typeface="+mn-lt"/>
              </a:rPr>
              <a:t>Autism Friendly </a:t>
            </a: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>Werribee Open Range </a:t>
            </a:r>
            <a:r>
              <a:rPr lang="en-AU" dirty="0"/>
              <a:t>Zoo</a:t>
            </a:r>
            <a:br>
              <a:rPr lang="en-AU" dirty="0"/>
            </a:br>
            <a:r>
              <a:rPr lang="en-AU" sz="3200" dirty="0">
                <a:latin typeface="+mn-lt"/>
              </a:rPr>
              <a:t>Social </a:t>
            </a:r>
            <a:r>
              <a:rPr lang="en-AU" sz="3200" dirty="0" smtClean="0">
                <a:latin typeface="+mn-lt"/>
              </a:rPr>
              <a:t>Scripts </a:t>
            </a:r>
            <a:r>
              <a:rPr lang="en-AU" sz="3200" dirty="0">
                <a:latin typeface="+mn-lt"/>
              </a:rPr>
              <a:t>for </a:t>
            </a:r>
            <a:r>
              <a:rPr lang="en-AU" sz="3200" dirty="0" smtClean="0">
                <a:latin typeface="+mn-lt"/>
              </a:rPr>
              <a:t>School</a:t>
            </a:r>
            <a:br>
              <a:rPr lang="en-AU" sz="3200" dirty="0" smtClean="0">
                <a:latin typeface="+mn-lt"/>
              </a:rPr>
            </a:br>
            <a:r>
              <a:rPr lang="en-AU" sz="3200" dirty="0" smtClean="0">
                <a:latin typeface="+mn-lt"/>
              </a:rPr>
              <a:t/>
            </a:r>
            <a:br>
              <a:rPr lang="en-AU" sz="3200" dirty="0" smtClean="0">
                <a:latin typeface="+mn-lt"/>
              </a:rPr>
            </a:br>
            <a:r>
              <a:rPr lang="en-AU" sz="2200" dirty="0" smtClean="0">
                <a:latin typeface="+mn-lt"/>
              </a:rPr>
              <a:t>U</a:t>
            </a:r>
            <a:r>
              <a:rPr lang="en-AU" sz="2200" dirty="0" smtClean="0">
                <a:latin typeface="+mn-lt"/>
              </a:rPr>
              <a:t>pdated October 2019</a:t>
            </a:r>
            <a:r>
              <a:rPr lang="en-AU" dirty="0"/>
              <a:t/>
            </a:r>
            <a:br>
              <a:rPr lang="en-AU" dirty="0"/>
            </a:br>
            <a:endParaRPr lang="en-AU" dirty="0"/>
          </a:p>
        </p:txBody>
      </p:sp>
      <p:pic>
        <p:nvPicPr>
          <p:cNvPr id="3" name="Content Placeholder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724" y="353576"/>
            <a:ext cx="4417601" cy="592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72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32" y="277658"/>
            <a:ext cx="4895335" cy="5651051"/>
          </a:xfrm>
        </p:spPr>
        <p:txBody>
          <a:bodyPr>
            <a:normAutofit fontScale="90000"/>
          </a:bodyPr>
          <a:lstStyle/>
          <a:p>
            <a:r>
              <a:rPr lang="en-AU" sz="3600" dirty="0" smtClean="0"/>
              <a:t>Safari bus</a:t>
            </a:r>
            <a:br>
              <a:rPr lang="en-AU" sz="3600" dirty="0" smtClean="0"/>
            </a:br>
            <a:r>
              <a:rPr lang="en-AU" sz="3600" dirty="0"/>
              <a:t/>
            </a:r>
            <a:br>
              <a:rPr lang="en-AU" sz="3600" dirty="0"/>
            </a:br>
            <a:r>
              <a:rPr lang="en-AU" sz="2700" dirty="0" smtClean="0">
                <a:latin typeface="+mn-lt"/>
              </a:rPr>
              <a:t>I might go on a safari bus with my class. My class may have to line up and wait to get on the bus. I need to walk and not run as I am getting on the bus. </a:t>
            </a:r>
            <a:br>
              <a:rPr lang="en-AU" sz="2700" dirty="0" smtClean="0">
                <a:latin typeface="+mn-lt"/>
              </a:rPr>
            </a:br>
            <a:r>
              <a:rPr lang="en-AU" sz="2700" dirty="0">
                <a:latin typeface="+mn-lt"/>
              </a:rPr>
              <a:t/>
            </a:r>
            <a:br>
              <a:rPr lang="en-AU" sz="2700" dirty="0">
                <a:latin typeface="+mn-lt"/>
              </a:rPr>
            </a:br>
            <a:r>
              <a:rPr lang="en-AU" sz="2700" dirty="0" smtClean="0">
                <a:latin typeface="+mn-lt"/>
              </a:rPr>
              <a:t>We will drive around and see lots of bigger animals. </a:t>
            </a:r>
            <a:br>
              <a:rPr lang="en-AU" sz="2700" dirty="0" smtClean="0">
                <a:latin typeface="+mn-lt"/>
              </a:rPr>
            </a:br>
            <a:r>
              <a:rPr lang="en-AU" sz="2700" dirty="0">
                <a:latin typeface="+mn-lt"/>
              </a:rPr>
              <a:t/>
            </a:r>
            <a:br>
              <a:rPr lang="en-AU" sz="2700" dirty="0">
                <a:latin typeface="+mn-lt"/>
              </a:rPr>
            </a:br>
            <a:r>
              <a:rPr lang="en-AU" sz="2700" dirty="0" smtClean="0">
                <a:latin typeface="+mn-lt"/>
              </a:rPr>
              <a:t>It is important to stay seated when the bus is moving so I don’t fall over. </a:t>
            </a:r>
            <a:br>
              <a:rPr lang="en-AU" sz="2700" dirty="0" smtClean="0">
                <a:latin typeface="+mn-lt"/>
              </a:rPr>
            </a:br>
            <a:r>
              <a:rPr lang="en-AU" sz="2700" dirty="0">
                <a:latin typeface="+mn-lt"/>
              </a:rPr>
              <a:t/>
            </a:r>
            <a:br>
              <a:rPr lang="en-AU" sz="2700" dirty="0">
                <a:latin typeface="+mn-lt"/>
              </a:rPr>
            </a:br>
            <a:r>
              <a:rPr lang="en-AU" sz="2700" dirty="0" smtClean="0">
                <a:latin typeface="+mn-lt"/>
              </a:rPr>
              <a:t>The bus can be very loud and noisy. </a:t>
            </a:r>
            <a:endParaRPr lang="en-AU" sz="2700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544" y="3444283"/>
            <a:ext cx="4308446" cy="2872297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265" y="318687"/>
            <a:ext cx="4319725" cy="2784496"/>
          </a:xfrm>
        </p:spPr>
      </p:pic>
    </p:spTree>
    <p:extLst>
      <p:ext uri="{BB962C8B-B14F-4D97-AF65-F5344CB8AC3E}">
        <p14:creationId xmlns:p14="http://schemas.microsoft.com/office/powerpoint/2010/main" val="85455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456" y="1339084"/>
            <a:ext cx="5293607" cy="46887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 smtClean="0">
                <a:latin typeface="+mj-lt"/>
              </a:rPr>
              <a:t>Zoo keepers</a:t>
            </a:r>
            <a:r>
              <a:rPr lang="en-AU" dirty="0"/>
              <a:t/>
            </a:r>
            <a:br>
              <a:rPr lang="en-AU" dirty="0"/>
            </a:br>
            <a:r>
              <a:rPr lang="en-AU" dirty="0"/>
              <a:t/>
            </a:r>
            <a:br>
              <a:rPr lang="en-AU" dirty="0"/>
            </a:br>
            <a:r>
              <a:rPr lang="en-AU" sz="2400" dirty="0" smtClean="0"/>
              <a:t>The animals at the Zoo are very lucky and have special people called zoo keepers who look after them and feed them.</a:t>
            </a:r>
          </a:p>
          <a:p>
            <a:pPr marL="0" indent="0">
              <a:buNone/>
            </a:pPr>
            <a:endParaRPr lang="en-AU" sz="2400" dirty="0"/>
          </a:p>
          <a:p>
            <a:pPr marL="0" indent="0">
              <a:buNone/>
            </a:pPr>
            <a:r>
              <a:rPr lang="en-AU" sz="2400" dirty="0" smtClean="0"/>
              <a:t>I need to remember not to feed any of the animals or throw any objects into their homes as it might make them sick or injured.</a:t>
            </a:r>
            <a:endParaRPr lang="en-AU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063" y="1217431"/>
            <a:ext cx="5831306" cy="388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11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1366837"/>
            <a:ext cx="6172200" cy="4114800"/>
          </a:xfrm>
        </p:spPr>
      </p:pic>
      <p:sp>
        <p:nvSpPr>
          <p:cNvPr id="7" name="Title 1"/>
          <p:cNvSpPr>
            <a:spLocks noGrp="1"/>
          </p:cNvSpPr>
          <p:nvPr>
            <p:ph type="body" sz="half" idx="2"/>
          </p:nvPr>
        </p:nvSpPr>
        <p:spPr>
          <a:xfrm>
            <a:off x="683269" y="1366837"/>
            <a:ext cx="3932237" cy="3811588"/>
          </a:xfrm>
        </p:spPr>
        <p:txBody>
          <a:bodyPr>
            <a:normAutofit fontScale="90000" lnSpcReduction="10000"/>
          </a:bodyPr>
          <a:lstStyle/>
          <a:p>
            <a:r>
              <a:rPr lang="en-AU" sz="3600" dirty="0" smtClean="0">
                <a:latin typeface="+mj-lt"/>
              </a:rPr>
              <a:t>Sound and Smells</a:t>
            </a:r>
          </a:p>
          <a:p>
            <a:endParaRPr lang="en-AU" sz="3600" dirty="0">
              <a:latin typeface="+mj-lt"/>
            </a:endParaRPr>
          </a:p>
          <a:p>
            <a:r>
              <a:rPr lang="en-AU" sz="2700" dirty="0" smtClean="0"/>
              <a:t>There might be unusual smells as you walk around the zoo, as animals smell very different to us. </a:t>
            </a:r>
          </a:p>
          <a:p>
            <a:endParaRPr lang="en-AU" sz="2700" dirty="0"/>
          </a:p>
          <a:p>
            <a:r>
              <a:rPr lang="en-AU" sz="2700" dirty="0" smtClean="0"/>
              <a:t>And they can make interesting, sometimes loud noises too.</a:t>
            </a:r>
            <a:endParaRPr lang="en-AU" sz="2700" dirty="0"/>
          </a:p>
        </p:txBody>
      </p:sp>
    </p:spTree>
    <p:extLst>
      <p:ext uri="{BB962C8B-B14F-4D97-AF65-F5344CB8AC3E}">
        <p14:creationId xmlns:p14="http://schemas.microsoft.com/office/powerpoint/2010/main" val="245605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90" y="1155032"/>
            <a:ext cx="4302211" cy="5125452"/>
          </a:xfrm>
        </p:spPr>
        <p:txBody>
          <a:bodyPr>
            <a:normAutofit fontScale="90000"/>
          </a:bodyPr>
          <a:lstStyle/>
          <a:p>
            <a:r>
              <a:rPr lang="en-AU" sz="3200" dirty="0" smtClean="0"/>
              <a:t>Serval presentation</a:t>
            </a:r>
            <a:br>
              <a:rPr lang="en-AU" sz="3200" dirty="0" smtClean="0"/>
            </a:br>
            <a:r>
              <a:rPr lang="en-AU" sz="3200" dirty="0" smtClean="0"/>
              <a:t/>
            </a:r>
            <a:br>
              <a:rPr lang="en-AU" sz="3200" dirty="0" smtClean="0"/>
            </a:br>
            <a:r>
              <a:rPr lang="en-AU" sz="2400" dirty="0" smtClean="0">
                <a:latin typeface="+mn-lt"/>
              </a:rPr>
              <a:t>I might go with my teacher and my class into the Crazy about Cats keeper talk. </a:t>
            </a:r>
            <a:br>
              <a:rPr lang="en-AU" sz="2400" dirty="0" smtClean="0">
                <a:latin typeface="+mn-lt"/>
              </a:rPr>
            </a:br>
            <a:r>
              <a:rPr lang="en-AU" sz="2400" dirty="0">
                <a:latin typeface="+mn-lt"/>
              </a:rPr>
              <a:t/>
            </a:r>
            <a:br>
              <a:rPr lang="en-AU" sz="2400" dirty="0">
                <a:latin typeface="+mn-lt"/>
              </a:rPr>
            </a:br>
            <a:r>
              <a:rPr lang="en-AU" sz="2400" dirty="0" smtClean="0">
                <a:latin typeface="+mn-lt"/>
              </a:rPr>
              <a:t>I will sit quietly on the chairs and not call out loudly when the cat comes out. </a:t>
            </a:r>
            <a:br>
              <a:rPr lang="en-AU" sz="2400" dirty="0" smtClean="0">
                <a:latin typeface="+mn-lt"/>
              </a:rPr>
            </a:br>
            <a:r>
              <a:rPr lang="en-AU" sz="2400" dirty="0">
                <a:latin typeface="+mn-lt"/>
              </a:rPr>
              <a:t/>
            </a:r>
            <a:br>
              <a:rPr lang="en-AU" sz="2400" dirty="0">
                <a:latin typeface="+mn-lt"/>
              </a:rPr>
            </a:br>
            <a:r>
              <a:rPr lang="en-AU" sz="2400" dirty="0" smtClean="0">
                <a:latin typeface="+mn-lt"/>
              </a:rPr>
              <a:t>The doors will be closed so that the cat can not escape. </a:t>
            </a:r>
            <a:br>
              <a:rPr lang="en-AU" sz="2400" dirty="0" smtClean="0">
                <a:latin typeface="+mn-lt"/>
              </a:rPr>
            </a:br>
            <a:r>
              <a:rPr lang="en-AU" sz="2400" dirty="0">
                <a:latin typeface="+mn-lt"/>
              </a:rPr>
              <a:t/>
            </a:r>
            <a:br>
              <a:rPr lang="en-AU" sz="2400" dirty="0">
                <a:latin typeface="+mn-lt"/>
              </a:rPr>
            </a:br>
            <a:r>
              <a:rPr lang="en-AU" sz="2400" dirty="0" smtClean="0">
                <a:latin typeface="+mn-lt"/>
              </a:rPr>
              <a:t>I will be safe sitting with my class.</a:t>
            </a:r>
            <a:endParaRPr lang="en-AU" sz="2400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250" y="1334531"/>
            <a:ext cx="5903546" cy="3935302"/>
          </a:xfrm>
        </p:spPr>
      </p:pic>
    </p:spTree>
    <p:extLst>
      <p:ext uri="{BB962C8B-B14F-4D97-AF65-F5344CB8AC3E}">
        <p14:creationId xmlns:p14="http://schemas.microsoft.com/office/powerpoint/2010/main" val="101766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4103" y="830179"/>
            <a:ext cx="5232002" cy="4400848"/>
          </a:xfrm>
        </p:spPr>
        <p:txBody>
          <a:bodyPr>
            <a:normAutofit/>
          </a:bodyPr>
          <a:lstStyle/>
          <a:p>
            <a:r>
              <a:rPr lang="en-AU" sz="3200" dirty="0" smtClean="0"/>
              <a:t>Australian Journey </a:t>
            </a:r>
            <a:r>
              <a:rPr lang="en-AU" sz="4000" dirty="0" smtClean="0"/>
              <a:t/>
            </a:r>
            <a:br>
              <a:rPr lang="en-AU" sz="4000" dirty="0" smtClean="0"/>
            </a:br>
            <a:r>
              <a:rPr lang="en-AU" sz="3200" dirty="0" smtClean="0"/>
              <a:t/>
            </a:r>
            <a:br>
              <a:rPr lang="en-AU" sz="3200" dirty="0" smtClean="0"/>
            </a:br>
            <a:r>
              <a:rPr lang="en-AU" sz="2400" dirty="0" smtClean="0">
                <a:latin typeface="+mn-lt"/>
              </a:rPr>
              <a:t>I might go into an area of the Zoo where kangaroos and emus can walk freely around me. </a:t>
            </a:r>
            <a:br>
              <a:rPr lang="en-AU" sz="2400" dirty="0" smtClean="0">
                <a:latin typeface="+mn-lt"/>
              </a:rPr>
            </a:br>
            <a:r>
              <a:rPr lang="en-AU" sz="2400" dirty="0">
                <a:latin typeface="+mn-lt"/>
              </a:rPr>
              <a:t/>
            </a:r>
            <a:br>
              <a:rPr lang="en-AU" sz="2400" dirty="0">
                <a:latin typeface="+mn-lt"/>
              </a:rPr>
            </a:br>
            <a:r>
              <a:rPr lang="en-AU" sz="2400" dirty="0" smtClean="0">
                <a:latin typeface="+mn-lt"/>
              </a:rPr>
              <a:t>I need to stay quiet and walk so that the animals don’t feel scared. </a:t>
            </a:r>
            <a:br>
              <a:rPr lang="en-AU" sz="2400" dirty="0" smtClean="0">
                <a:latin typeface="+mn-lt"/>
              </a:rPr>
            </a:br>
            <a:r>
              <a:rPr lang="en-AU" sz="2400" dirty="0">
                <a:latin typeface="+mn-lt"/>
              </a:rPr>
              <a:t/>
            </a:r>
            <a:br>
              <a:rPr lang="en-AU" sz="2400" dirty="0">
                <a:latin typeface="+mn-lt"/>
              </a:rPr>
            </a:br>
            <a:r>
              <a:rPr lang="en-AU" sz="2400" dirty="0" smtClean="0">
                <a:latin typeface="+mn-lt"/>
              </a:rPr>
              <a:t>I will be safe as well.</a:t>
            </a:r>
            <a:endParaRPr lang="en-AU" sz="2400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253" y="469821"/>
            <a:ext cx="4412506" cy="284590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253" y="3601046"/>
            <a:ext cx="4412506" cy="263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540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308" y="1022684"/>
            <a:ext cx="4963839" cy="3814011"/>
          </a:xfrm>
        </p:spPr>
        <p:txBody>
          <a:bodyPr>
            <a:normAutofit/>
          </a:bodyPr>
          <a:lstStyle/>
          <a:p>
            <a:r>
              <a:rPr lang="en-AU" sz="3200" dirty="0" smtClean="0"/>
              <a:t>Glass windows</a:t>
            </a:r>
            <a:r>
              <a:rPr lang="en-AU" sz="2800" dirty="0" smtClean="0"/>
              <a:t/>
            </a:r>
            <a:br>
              <a:rPr lang="en-AU" sz="2800" dirty="0" smtClean="0"/>
            </a:br>
            <a:r>
              <a:rPr lang="en-AU" sz="2800" dirty="0"/>
              <a:t/>
            </a:r>
            <a:br>
              <a:rPr lang="en-AU" sz="2800" dirty="0"/>
            </a:br>
            <a:r>
              <a:rPr lang="en-AU" sz="2400" dirty="0" smtClean="0">
                <a:latin typeface="+mn-lt"/>
              </a:rPr>
              <a:t>Some of the animals are behind glass windows. </a:t>
            </a:r>
            <a:br>
              <a:rPr lang="en-AU" sz="2400" dirty="0" smtClean="0">
                <a:latin typeface="+mn-lt"/>
              </a:rPr>
            </a:br>
            <a:r>
              <a:rPr lang="en-AU" sz="2400" dirty="0">
                <a:latin typeface="+mn-lt"/>
              </a:rPr>
              <a:t/>
            </a:r>
            <a:br>
              <a:rPr lang="en-AU" sz="2400" dirty="0">
                <a:latin typeface="+mn-lt"/>
              </a:rPr>
            </a:br>
            <a:r>
              <a:rPr lang="en-AU" sz="2400" dirty="0" smtClean="0">
                <a:latin typeface="+mn-lt"/>
              </a:rPr>
              <a:t>They might get scared if I knock on the glass.</a:t>
            </a:r>
            <a:endParaRPr lang="en-AU" sz="2400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147" y="1263316"/>
            <a:ext cx="5474025" cy="4031299"/>
          </a:xfrm>
        </p:spPr>
      </p:pic>
    </p:spTree>
    <p:extLst>
      <p:ext uri="{BB962C8B-B14F-4D97-AF65-F5344CB8AC3E}">
        <p14:creationId xmlns:p14="http://schemas.microsoft.com/office/powerpoint/2010/main" val="213484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116" y="210267"/>
            <a:ext cx="2823273" cy="2027607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4"/>
          <a:stretch/>
        </p:blipFill>
        <p:spPr>
          <a:xfrm>
            <a:off x="5496556" y="2445489"/>
            <a:ext cx="3001823" cy="180913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117" y="4372385"/>
            <a:ext cx="2898066" cy="2001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973" y="214485"/>
            <a:ext cx="4636637" cy="6159114"/>
          </a:xfrm>
        </p:spPr>
        <p:txBody>
          <a:bodyPr>
            <a:normAutofit/>
          </a:bodyPr>
          <a:lstStyle/>
          <a:p>
            <a:r>
              <a:rPr lang="en-AU" sz="3200" dirty="0" smtClean="0"/>
              <a:t>Birds</a:t>
            </a:r>
            <a:br>
              <a:rPr lang="en-AU" sz="3200" dirty="0" smtClean="0"/>
            </a:br>
            <a:r>
              <a:rPr lang="en-AU" sz="3200" dirty="0"/>
              <a:t/>
            </a:r>
            <a:br>
              <a:rPr lang="en-AU" sz="3200" dirty="0"/>
            </a:br>
            <a:r>
              <a:rPr lang="en-AU" sz="4000" dirty="0"/>
              <a:t/>
            </a:r>
            <a:br>
              <a:rPr lang="en-AU" sz="4000" dirty="0"/>
            </a:br>
            <a:r>
              <a:rPr lang="en-AU" sz="2400" dirty="0" smtClean="0"/>
              <a:t>Lots of wild birds live at the Zoo.</a:t>
            </a:r>
            <a:br>
              <a:rPr lang="en-AU" sz="2400" dirty="0" smtClean="0"/>
            </a:br>
            <a:r>
              <a:rPr lang="en-AU" sz="2400" dirty="0"/>
              <a:t/>
            </a:r>
            <a:br>
              <a:rPr lang="en-AU" sz="2400" dirty="0"/>
            </a:br>
            <a:r>
              <a:rPr lang="en-AU" sz="2400" dirty="0" smtClean="0"/>
              <a:t>I might see them walking or flying round. </a:t>
            </a:r>
            <a:br>
              <a:rPr lang="en-AU" sz="2400" dirty="0" smtClean="0"/>
            </a:br>
            <a:r>
              <a:rPr lang="en-AU" sz="2400" dirty="0"/>
              <a:t/>
            </a:r>
            <a:br>
              <a:rPr lang="en-AU" sz="2400" dirty="0"/>
            </a:br>
            <a:r>
              <a:rPr lang="en-AU" sz="2400" dirty="0" smtClean="0"/>
              <a:t>They will not hurt me, and I will be safe if I don’t chase them or feed them.</a:t>
            </a:r>
            <a:endParaRPr lang="en-AU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16"/>
          <a:stretch/>
        </p:blipFill>
        <p:spPr>
          <a:xfrm>
            <a:off x="8807116" y="2445488"/>
            <a:ext cx="2898066" cy="18091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556" y="4372384"/>
            <a:ext cx="3001823" cy="20012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556" y="204100"/>
            <a:ext cx="3001823" cy="203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97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845" y="1210962"/>
            <a:ext cx="6858685" cy="457199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6178" y="1764313"/>
            <a:ext cx="3932237" cy="3270422"/>
          </a:xfrm>
        </p:spPr>
        <p:txBody>
          <a:bodyPr>
            <a:normAutofit lnSpcReduction="10000"/>
          </a:bodyPr>
          <a:lstStyle/>
          <a:p>
            <a:r>
              <a:rPr lang="en-AU" sz="3200" dirty="0">
                <a:latin typeface="+mj-lt"/>
              </a:rPr>
              <a:t>Eating at the Zoo</a:t>
            </a:r>
            <a:endParaRPr lang="en-AU" sz="3200" dirty="0" smtClean="0">
              <a:latin typeface="+mj-lt"/>
            </a:endParaRPr>
          </a:p>
          <a:p>
            <a:endParaRPr lang="en-AU" sz="3200" dirty="0">
              <a:latin typeface="+mj-lt"/>
            </a:endParaRPr>
          </a:p>
          <a:p>
            <a:r>
              <a:rPr lang="en-AU" sz="2400" dirty="0" smtClean="0"/>
              <a:t>I will wait until my teacher tells me it is time to eat. </a:t>
            </a:r>
          </a:p>
          <a:p>
            <a:endParaRPr lang="en-AU" sz="2400" dirty="0" smtClean="0"/>
          </a:p>
          <a:p>
            <a:r>
              <a:rPr lang="en-AU" sz="2400" dirty="0" smtClean="0"/>
              <a:t>I do need to remember to wash my hands before eating any of my food.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6539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076" y="649794"/>
            <a:ext cx="5797850" cy="55705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 smtClean="0">
                <a:latin typeface="+mj-lt"/>
              </a:rPr>
              <a:t>Bathrooms</a:t>
            </a:r>
            <a:endParaRPr lang="en-AU" dirty="0">
              <a:latin typeface="+mj-lt"/>
            </a:endParaRPr>
          </a:p>
          <a:p>
            <a:pPr marL="0" indent="0">
              <a:buNone/>
            </a:pPr>
            <a:endParaRPr lang="en-AU" sz="2400" dirty="0">
              <a:latin typeface="+mj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400" dirty="0" smtClean="0"/>
              <a:t>If I need to go to the bathroom, I will tell my teacher</a:t>
            </a:r>
            <a:r>
              <a:rPr lang="en-AU" sz="2400" dirty="0"/>
              <a:t>, and they will look on the map to find the </a:t>
            </a:r>
            <a:r>
              <a:rPr lang="en-AU" sz="2400" dirty="0" smtClean="0"/>
              <a:t>closest one.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AU" sz="2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400" dirty="0" smtClean="0"/>
              <a:t>There may be other people using the bathrooms.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AU" sz="2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400" dirty="0" smtClean="0"/>
              <a:t>In the bathrooms there are hand dryers, some people use these to dry their hands.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AU" sz="2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400" dirty="0" smtClean="0"/>
              <a:t>If I press the button it will make a loud noise.</a:t>
            </a:r>
            <a:endParaRPr lang="en-AU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4" t="6833" r="8049"/>
          <a:stretch/>
        </p:blipFill>
        <p:spPr>
          <a:xfrm>
            <a:off x="6641432" y="326629"/>
            <a:ext cx="3152274" cy="31745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432" y="3756265"/>
            <a:ext cx="4054642" cy="270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12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3741"/>
            <a:ext cx="10515600" cy="5493222"/>
          </a:xfrm>
        </p:spPr>
        <p:txBody>
          <a:bodyPr/>
          <a:lstStyle/>
          <a:p>
            <a:pPr marL="0" indent="0">
              <a:buNone/>
            </a:pPr>
            <a:r>
              <a:rPr lang="en-AU" sz="3200" dirty="0">
                <a:latin typeface="+mj-lt"/>
              </a:rPr>
              <a:t>Important things to remember</a:t>
            </a:r>
            <a:endParaRPr lang="en-AU" sz="3200" dirty="0" smtClean="0">
              <a:latin typeface="+mj-lt"/>
            </a:endParaRPr>
          </a:p>
          <a:p>
            <a:endParaRPr lang="en-AU" sz="2400" dirty="0"/>
          </a:p>
          <a:p>
            <a:r>
              <a:rPr lang="en-AU" sz="2400" dirty="0" smtClean="0"/>
              <a:t>Follow the adult who is leading the group</a:t>
            </a:r>
          </a:p>
          <a:p>
            <a:r>
              <a:rPr lang="en-AU" sz="2400" dirty="0" smtClean="0"/>
              <a:t>Stay close to my group</a:t>
            </a:r>
          </a:p>
          <a:p>
            <a:r>
              <a:rPr lang="en-AU" sz="2400" dirty="0" smtClean="0"/>
              <a:t>Walk and not run</a:t>
            </a:r>
          </a:p>
          <a:p>
            <a:r>
              <a:rPr lang="en-AU" sz="2400" dirty="0" smtClean="0"/>
              <a:t>Speak with my quiet voice, even though it may be noisy</a:t>
            </a:r>
          </a:p>
          <a:p>
            <a:r>
              <a:rPr lang="en-AU" sz="2400" dirty="0" smtClean="0"/>
              <a:t>Wait patiently when I have to line up</a:t>
            </a:r>
          </a:p>
          <a:p>
            <a:r>
              <a:rPr lang="en-AU" sz="2400" dirty="0" smtClean="0"/>
              <a:t>Only touch things that I am allowed to </a:t>
            </a:r>
          </a:p>
          <a:p>
            <a:r>
              <a:rPr lang="en-AU" sz="2400" dirty="0" smtClean="0"/>
              <a:t>Listen carefully when an adult is talking to you</a:t>
            </a:r>
          </a:p>
          <a:p>
            <a:r>
              <a:rPr lang="en-AU" sz="2400" dirty="0" smtClean="0"/>
              <a:t>To be quiet around the animals and not scare them by tapping on the glass</a:t>
            </a:r>
          </a:p>
          <a:p>
            <a:r>
              <a:rPr lang="en-AU" sz="2400" dirty="0" smtClean="0"/>
              <a:t>Do not feed or throw any objects into the animals homes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303406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9259" y="832022"/>
            <a:ext cx="4714103" cy="5280454"/>
          </a:xfrm>
        </p:spPr>
        <p:txBody>
          <a:bodyPr>
            <a:normAutofit fontScale="90000"/>
          </a:bodyPr>
          <a:lstStyle/>
          <a:p>
            <a:r>
              <a:rPr lang="en-AU" sz="3600" dirty="0" smtClean="0"/>
              <a:t>My class is going to Werribee Open Range Zoo.</a:t>
            </a:r>
            <a:br>
              <a:rPr lang="en-AU" sz="3600" dirty="0" smtClean="0"/>
            </a:br>
            <a:r>
              <a:rPr lang="en-AU" sz="3600" dirty="0" smtClean="0"/>
              <a:t/>
            </a:r>
            <a:br>
              <a:rPr lang="en-AU" sz="3600" dirty="0" smtClean="0"/>
            </a:br>
            <a:r>
              <a:rPr lang="en-AU" sz="2700" dirty="0" smtClean="0">
                <a:latin typeface="+mn-lt"/>
              </a:rPr>
              <a:t>It is a place where I can look at animals, and learn about them and their habitats. </a:t>
            </a:r>
            <a:br>
              <a:rPr lang="en-AU" sz="2700" dirty="0" smtClean="0">
                <a:latin typeface="+mn-lt"/>
              </a:rPr>
            </a:br>
            <a:r>
              <a:rPr lang="en-AU" sz="2700" dirty="0">
                <a:latin typeface="+mn-lt"/>
              </a:rPr>
              <a:t/>
            </a:r>
            <a:br>
              <a:rPr lang="en-AU" sz="2700" dirty="0">
                <a:latin typeface="+mn-lt"/>
              </a:rPr>
            </a:br>
            <a:r>
              <a:rPr lang="en-AU" sz="2700" dirty="0" smtClean="0">
                <a:latin typeface="+mn-lt"/>
              </a:rPr>
              <a:t>There is a safari bus ride to see some very big animals. </a:t>
            </a:r>
            <a:br>
              <a:rPr lang="en-AU" sz="2700" dirty="0" smtClean="0">
                <a:latin typeface="+mn-lt"/>
              </a:rPr>
            </a:br>
            <a:r>
              <a:rPr lang="en-AU" sz="2700" dirty="0">
                <a:latin typeface="+mn-lt"/>
              </a:rPr>
              <a:t/>
            </a:r>
            <a:br>
              <a:rPr lang="en-AU" sz="2700" dirty="0">
                <a:latin typeface="+mn-lt"/>
              </a:rPr>
            </a:br>
            <a:r>
              <a:rPr lang="en-AU" sz="2700" dirty="0" smtClean="0">
                <a:latin typeface="+mn-lt"/>
              </a:rPr>
              <a:t>There will be other visitors at the Zoo that I need to share the space with.</a:t>
            </a:r>
            <a:endParaRPr lang="en-AU" sz="2700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362" y="1208467"/>
            <a:ext cx="6398853" cy="426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47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933" y="1347536"/>
            <a:ext cx="6038138" cy="4025425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816808" y="1213969"/>
            <a:ext cx="4621466" cy="4633378"/>
          </a:xfrm>
        </p:spPr>
        <p:txBody>
          <a:bodyPr>
            <a:normAutofit/>
          </a:bodyPr>
          <a:lstStyle/>
          <a:p>
            <a:r>
              <a:rPr lang="en-AU" sz="3200" dirty="0" smtClean="0">
                <a:latin typeface="+mj-lt"/>
              </a:rPr>
              <a:t>Goodbye</a:t>
            </a:r>
          </a:p>
          <a:p>
            <a:r>
              <a:rPr lang="en-AU" sz="3200" dirty="0">
                <a:latin typeface="+mj-lt"/>
              </a:rPr>
              <a:t/>
            </a:r>
            <a:br>
              <a:rPr lang="en-AU" sz="3200" dirty="0">
                <a:latin typeface="+mj-lt"/>
              </a:rPr>
            </a:br>
            <a:r>
              <a:rPr lang="en-AU" sz="2400" dirty="0"/>
              <a:t>When my teacher tells me it’s time, I must get back on the bus to go back to school</a:t>
            </a:r>
            <a:r>
              <a:rPr lang="en-AU" sz="2400" dirty="0" smtClean="0"/>
              <a:t>.</a:t>
            </a:r>
          </a:p>
          <a:p>
            <a:endParaRPr lang="en-AU" sz="2400" dirty="0" smtClean="0"/>
          </a:p>
          <a:p>
            <a:r>
              <a:rPr lang="en-AU" sz="2400" dirty="0" smtClean="0"/>
              <a:t>I </a:t>
            </a:r>
            <a:r>
              <a:rPr lang="en-AU" sz="2400" dirty="0"/>
              <a:t>can wave goodbye to all the staff and the animals.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8527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189621" cy="5361907"/>
          </a:xfrm>
        </p:spPr>
        <p:txBody>
          <a:bodyPr>
            <a:noAutofit/>
          </a:bodyPr>
          <a:lstStyle/>
          <a:p>
            <a:pPr algn="ctr"/>
            <a:r>
              <a:rPr lang="en-AU" sz="3200" dirty="0" smtClean="0"/>
              <a:t>I am going to Werribee Open Range Zoo with my </a:t>
            </a:r>
            <a:r>
              <a:rPr lang="en-AU" sz="3200" dirty="0" smtClean="0"/>
              <a:t>class today. </a:t>
            </a:r>
            <a:r>
              <a:rPr lang="en-AU" sz="3200" dirty="0" smtClean="0"/>
              <a:t/>
            </a:r>
            <a:br>
              <a:rPr lang="en-AU" sz="3200" dirty="0" smtClean="0"/>
            </a:br>
            <a:r>
              <a:rPr lang="en-AU" sz="3200" dirty="0"/>
              <a:t/>
            </a:r>
            <a:br>
              <a:rPr lang="en-AU" sz="3200" dirty="0"/>
            </a:br>
            <a:r>
              <a:rPr lang="en-AU" sz="3200" dirty="0" smtClean="0"/>
              <a:t>Everyone at Werribee Open Range Zoo hopes I have an amazing day.</a:t>
            </a:r>
            <a:endParaRPr lang="en-AU" sz="3200" dirty="0"/>
          </a:p>
        </p:txBody>
      </p:sp>
      <p:pic>
        <p:nvPicPr>
          <p:cNvPr id="4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069" y="776288"/>
            <a:ext cx="3239903" cy="4343978"/>
          </a:xfrm>
        </p:spPr>
      </p:pic>
    </p:spTree>
    <p:extLst>
      <p:ext uri="{BB962C8B-B14F-4D97-AF65-F5344CB8AC3E}">
        <p14:creationId xmlns:p14="http://schemas.microsoft.com/office/powerpoint/2010/main" val="180453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Workshop for students with special needs in Activ8</a:t>
            </a:r>
            <a:endParaRPr lang="en-AU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961021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AU" sz="2400" dirty="0" smtClean="0">
                <a:latin typeface="+mj-lt"/>
              </a:rPr>
              <a:t>I will meet a zoo conservationist at the cheetah and go off the path and behind the scenes for our education workshop.</a:t>
            </a:r>
          </a:p>
          <a:p>
            <a:pPr marL="0" indent="0">
              <a:buNone/>
            </a:pPr>
            <a:endParaRPr lang="en-AU" sz="2400" dirty="0">
              <a:latin typeface="+mj-lt"/>
            </a:endParaRPr>
          </a:p>
          <a:p>
            <a:pPr marL="0" indent="0">
              <a:buNone/>
            </a:pPr>
            <a:r>
              <a:rPr lang="en-AU" sz="2400" dirty="0" smtClean="0">
                <a:latin typeface="+mj-lt"/>
              </a:rPr>
              <a:t>I will be able to make some animal enrichment toys for an animal and learn what animals, particularly predators need to survive and their features.</a:t>
            </a:r>
          </a:p>
          <a:p>
            <a:pPr marL="0" indent="0">
              <a:buNone/>
            </a:pPr>
            <a:endParaRPr lang="en-AU" sz="2400" dirty="0">
              <a:latin typeface="+mj-lt"/>
            </a:endParaRPr>
          </a:p>
          <a:p>
            <a:pPr marL="0" indent="0">
              <a:buNone/>
            </a:pPr>
            <a:r>
              <a:rPr lang="en-AU" sz="2400" dirty="0" smtClean="0">
                <a:latin typeface="+mj-lt"/>
              </a:rPr>
              <a:t>So I don’t scare the animals I should remember to be quiet and not knock on the glass.</a:t>
            </a:r>
            <a:endParaRPr lang="en-AU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056058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Kindergarten to Year 2 student workshops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96102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2400" dirty="0" smtClean="0">
                <a:latin typeface="+mj-lt"/>
              </a:rPr>
              <a:t>I will meet a zoo conservationist at the Habitat Haven for our education workshop.</a:t>
            </a:r>
          </a:p>
          <a:p>
            <a:pPr marL="0" indent="0">
              <a:buNone/>
            </a:pPr>
            <a:endParaRPr lang="en-AU" sz="2400" dirty="0">
              <a:latin typeface="+mj-lt"/>
            </a:endParaRPr>
          </a:p>
          <a:p>
            <a:pPr marL="0" indent="0">
              <a:buNone/>
            </a:pPr>
            <a:r>
              <a:rPr lang="en-AU" sz="2400" dirty="0" smtClean="0">
                <a:latin typeface="+mj-lt"/>
              </a:rPr>
              <a:t>I can play with my classmates or by myself at any of the activity stations looking for what animals need to survive, their features and life cycles.</a:t>
            </a:r>
          </a:p>
          <a:p>
            <a:pPr marL="0" indent="0">
              <a:buNone/>
            </a:pPr>
            <a:endParaRPr lang="en-AU" sz="2400" dirty="0">
              <a:latin typeface="+mj-lt"/>
            </a:endParaRPr>
          </a:p>
          <a:p>
            <a:pPr marL="0" indent="0">
              <a:buNone/>
            </a:pPr>
            <a:r>
              <a:rPr lang="en-AU" sz="2400" dirty="0" smtClean="0">
                <a:latin typeface="+mj-lt"/>
              </a:rPr>
              <a:t>I can explore safely in the Habitat Haven as it has a animal proof fence. </a:t>
            </a:r>
            <a:endParaRPr lang="en-AU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461802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Year 3 to Year 6 student workshops</a:t>
            </a:r>
            <a:endParaRPr lang="en-AU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961021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sz="2400" dirty="0" smtClean="0">
                <a:latin typeface="+mj-lt"/>
              </a:rPr>
              <a:t>I will meet a zoo conservationist for our education workshop at a location around the zoo. My teacher will have the location highlighted on our itinerary map.</a:t>
            </a:r>
          </a:p>
          <a:p>
            <a:pPr marL="0" indent="0">
              <a:buNone/>
            </a:pPr>
            <a:r>
              <a:rPr lang="en-AU" sz="2400" dirty="0" smtClean="0">
                <a:latin typeface="+mj-lt"/>
              </a:rPr>
              <a:t>During the workshop there will be a variety of activities, discussion and time to ask the zoo conservationist some questions.</a:t>
            </a:r>
            <a:endParaRPr lang="en-AU" sz="2400" dirty="0">
              <a:latin typeface="+mj-lt"/>
            </a:endParaRPr>
          </a:p>
          <a:p>
            <a:pPr marL="0" indent="0">
              <a:buNone/>
            </a:pPr>
            <a:r>
              <a:rPr lang="en-AU" sz="2400" dirty="0" smtClean="0">
                <a:latin typeface="+mj-lt"/>
              </a:rPr>
              <a:t>I might have to walk to the location of our workshop. There will be other visitors on the path so I should stay on the left of the path.</a:t>
            </a:r>
            <a:endParaRPr lang="en-AU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705716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Year 7 to Year 10 student workshops </a:t>
            </a:r>
            <a:endParaRPr lang="en-AU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961021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sz="2400" dirty="0" smtClean="0">
                <a:latin typeface="+mj-lt"/>
              </a:rPr>
              <a:t>I will meet a zoo conservationist for our education workshop at a location around the zoo. My teacher will have the location highlighted on our itinerary map</a:t>
            </a:r>
            <a:r>
              <a:rPr lang="en-AU" sz="2400" dirty="0" smtClean="0">
                <a:latin typeface="+mj-lt"/>
              </a:rPr>
              <a:t>.</a:t>
            </a:r>
            <a:endParaRPr lang="en-AU" sz="2400" dirty="0">
              <a:latin typeface="+mj-lt"/>
            </a:endParaRPr>
          </a:p>
          <a:p>
            <a:pPr marL="0" indent="0">
              <a:buNone/>
            </a:pPr>
            <a:r>
              <a:rPr lang="en-AU" sz="2400" dirty="0" smtClean="0">
                <a:latin typeface="+mj-lt"/>
              </a:rPr>
              <a:t>During the workshop there will be a variety of activities, discussion and time to ask the zoo conservationist some questions.</a:t>
            </a:r>
            <a:endParaRPr lang="en-AU" sz="2400" dirty="0">
              <a:latin typeface="+mj-lt"/>
            </a:endParaRPr>
          </a:p>
          <a:p>
            <a:pPr marL="0" indent="0">
              <a:buNone/>
            </a:pPr>
            <a:r>
              <a:rPr lang="en-AU" sz="2400" dirty="0" smtClean="0">
                <a:latin typeface="+mj-lt"/>
              </a:rPr>
              <a:t>I might have to walk to the location of our workshop. There will be other visitors on the path so I should stay on the left of the path.</a:t>
            </a:r>
            <a:endParaRPr lang="en-AU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4143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168" y="1726769"/>
            <a:ext cx="5148648" cy="2842054"/>
          </a:xfrm>
        </p:spPr>
        <p:txBody>
          <a:bodyPr>
            <a:normAutofit fontScale="90000"/>
          </a:bodyPr>
          <a:lstStyle/>
          <a:p>
            <a:r>
              <a:rPr lang="en-AU" sz="3600" dirty="0" smtClean="0"/>
              <a:t>Arriving at the Zoo</a:t>
            </a:r>
            <a:br>
              <a:rPr lang="en-AU" sz="3600" dirty="0" smtClean="0"/>
            </a:br>
            <a:r>
              <a:rPr lang="en-AU" sz="3600" dirty="0" smtClean="0"/>
              <a:t/>
            </a:r>
            <a:br>
              <a:rPr lang="en-AU" sz="3600" dirty="0" smtClean="0"/>
            </a:br>
            <a:r>
              <a:rPr lang="en-AU" sz="2700" dirty="0" smtClean="0">
                <a:latin typeface="+mn-lt"/>
              </a:rPr>
              <a:t>The bus will drop my class off outside the Zoo, and I will be able to see the entrance.</a:t>
            </a:r>
            <a:br>
              <a:rPr lang="en-AU" sz="2700" dirty="0" smtClean="0">
                <a:latin typeface="+mn-lt"/>
              </a:rPr>
            </a:br>
            <a:r>
              <a:rPr lang="en-AU" sz="2700" dirty="0">
                <a:latin typeface="+mn-lt"/>
              </a:rPr>
              <a:t/>
            </a:r>
            <a:br>
              <a:rPr lang="en-AU" sz="2700" dirty="0">
                <a:latin typeface="+mn-lt"/>
              </a:rPr>
            </a:br>
            <a:endParaRPr lang="en-AU" sz="2700" dirty="0">
              <a:latin typeface="+mn-lt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324" y="1726769"/>
            <a:ext cx="6238144" cy="4163283"/>
          </a:xfrm>
        </p:spPr>
      </p:pic>
    </p:spTree>
    <p:extLst>
      <p:ext uri="{BB962C8B-B14F-4D97-AF65-F5344CB8AC3E}">
        <p14:creationId xmlns:p14="http://schemas.microsoft.com/office/powerpoint/2010/main" val="141682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>
            <a:off x="5348735" y="732987"/>
            <a:ext cx="6130945" cy="4442634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567940" y="732987"/>
            <a:ext cx="4471893" cy="539136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AU" sz="3500" dirty="0">
                <a:latin typeface="+mj-lt"/>
              </a:rPr>
              <a:t>Arriving at the Zoo</a:t>
            </a:r>
            <a:endParaRPr lang="en-AU" sz="3500" dirty="0" smtClean="0">
              <a:latin typeface="+mj-lt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AU" sz="3500" dirty="0">
              <a:latin typeface="+mj-lt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AU" sz="2600" dirty="0" smtClean="0"/>
              <a:t>My </a:t>
            </a:r>
            <a:r>
              <a:rPr lang="en-AU" sz="2600" dirty="0"/>
              <a:t>teacher will go up to the bus window to get the program for the day. </a:t>
            </a:r>
            <a:endParaRPr lang="en-AU" sz="2600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AU" sz="2600" dirty="0" smtClean="0"/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AU" sz="2600" dirty="0" smtClean="0"/>
              <a:t>I </a:t>
            </a:r>
            <a:r>
              <a:rPr lang="en-AU" sz="2600" dirty="0"/>
              <a:t>may have to wait in line with my class and adult helpers before we go in. I can talk to my friends about the animals we will see soon. </a:t>
            </a:r>
            <a:br>
              <a:rPr lang="en-AU" sz="2600" dirty="0"/>
            </a:br>
            <a:r>
              <a:rPr lang="en-AU" sz="2600" dirty="0"/>
              <a:t/>
            </a:r>
            <a:br>
              <a:rPr lang="en-AU" sz="2600" dirty="0"/>
            </a:br>
            <a:r>
              <a:rPr lang="en-AU" sz="2600" dirty="0"/>
              <a:t>There may be other schools arriving at the same time, so it is important I stay with my class.</a:t>
            </a:r>
          </a:p>
          <a:p>
            <a:endParaRPr lang="en-AU" dirty="0"/>
          </a:p>
        </p:txBody>
      </p:sp>
      <p:sp>
        <p:nvSpPr>
          <p:cNvPr id="4" name="Rectangle 3"/>
          <p:cNvSpPr/>
          <p:nvPr/>
        </p:nvSpPr>
        <p:spPr>
          <a:xfrm>
            <a:off x="3048000" y="1874729"/>
            <a:ext cx="6096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sz="2800" dirty="0"/>
              <a:t/>
            </a:r>
            <a:br>
              <a:rPr lang="en-AU" sz="2800" dirty="0"/>
            </a:br>
            <a:r>
              <a:rPr lang="en-AU" sz="2400" dirty="0"/>
              <a:t/>
            </a:r>
            <a:br>
              <a:rPr lang="en-AU" sz="2400" dirty="0"/>
            </a:b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3357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7" r="27587"/>
          <a:stretch>
            <a:fillRect/>
          </a:stretch>
        </p:blipFill>
        <p:spPr>
          <a:xfrm>
            <a:off x="5264310" y="691593"/>
            <a:ext cx="6280547" cy="495917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0231" y="691593"/>
            <a:ext cx="4745466" cy="4959177"/>
          </a:xfrm>
        </p:spPr>
        <p:txBody>
          <a:bodyPr>
            <a:normAutofit fontScale="92500" lnSpcReduction="20000"/>
          </a:bodyPr>
          <a:lstStyle/>
          <a:p>
            <a:r>
              <a:rPr lang="en-AU" sz="3500" dirty="0">
                <a:latin typeface="+mj-lt"/>
              </a:rPr>
              <a:t>Going into the </a:t>
            </a:r>
            <a:r>
              <a:rPr lang="en-AU" sz="3500" dirty="0" smtClean="0">
                <a:latin typeface="+mj-lt"/>
              </a:rPr>
              <a:t>Zoo</a:t>
            </a:r>
          </a:p>
          <a:p>
            <a:endParaRPr lang="en-AU" sz="3500" dirty="0">
              <a:latin typeface="+mj-lt"/>
            </a:endParaRPr>
          </a:p>
          <a:p>
            <a:r>
              <a:rPr lang="en-AU" sz="2600" dirty="0" smtClean="0"/>
              <a:t>When I go inside the Zoo, I will see this open area. On a busy day, I will see lots of other people. </a:t>
            </a:r>
          </a:p>
          <a:p>
            <a:endParaRPr lang="en-AU" sz="2600" dirty="0"/>
          </a:p>
          <a:p>
            <a:r>
              <a:rPr lang="en-AU" sz="2600" dirty="0" smtClean="0"/>
              <a:t>All the other people are here to see the animals too, but will also be using the toilets, and the playgrounds too.</a:t>
            </a:r>
          </a:p>
          <a:p>
            <a:endParaRPr lang="en-AU" sz="2600" dirty="0" smtClean="0"/>
          </a:p>
          <a:p>
            <a:r>
              <a:rPr lang="en-AU" sz="2600" dirty="0" smtClean="0"/>
              <a:t>I will always be with my teacher, if there is anything or anywhere that I don’t like, I just need to tell my teacher. </a:t>
            </a:r>
            <a:endParaRPr lang="en-AU" sz="2600" dirty="0"/>
          </a:p>
        </p:txBody>
      </p:sp>
    </p:spTree>
    <p:extLst>
      <p:ext uri="{BB962C8B-B14F-4D97-AF65-F5344CB8AC3E}">
        <p14:creationId xmlns:p14="http://schemas.microsoft.com/office/powerpoint/2010/main" val="239152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556450" y="845995"/>
            <a:ext cx="5350868" cy="5747309"/>
          </a:xfrm>
        </p:spPr>
        <p:txBody>
          <a:bodyPr>
            <a:normAutofit/>
          </a:bodyPr>
          <a:lstStyle/>
          <a:p>
            <a:r>
              <a:rPr lang="en-AU" sz="3200" dirty="0">
                <a:latin typeface="+mj-lt"/>
              </a:rPr>
              <a:t>Staff and Volunteers</a:t>
            </a:r>
            <a:endParaRPr lang="en-AU" sz="3200" dirty="0" smtClean="0">
              <a:latin typeface="+mj-lt"/>
            </a:endParaRPr>
          </a:p>
          <a:p>
            <a:endParaRPr lang="en-AU" sz="2000" dirty="0">
              <a:latin typeface="+mj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2400" dirty="0" smtClean="0"/>
              <a:t>There are lots of staff and volunteers at the Zoo who are here to help me and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2400" dirty="0" smtClean="0"/>
              <a:t>answer my questions.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AU" sz="24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2400" dirty="0" smtClean="0"/>
              <a:t>If I get lost from my group, I can ask them for help.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AU" sz="2400" dirty="0" smtClean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2400" dirty="0" smtClean="0"/>
              <a:t>They may be wearing different clothing, but they will all have one of these logos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2400" dirty="0" smtClean="0"/>
              <a:t>on their clothing.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AU" sz="2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2400" dirty="0" smtClean="0"/>
              <a:t>They might have a radio to talk to other people to help me.</a:t>
            </a:r>
            <a:endParaRPr lang="en-AU" sz="24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495" y="3970365"/>
            <a:ext cx="3119012" cy="1291446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144" y="3825507"/>
            <a:ext cx="1812795" cy="2430549"/>
          </a:xfrm>
          <a:prstGeom prst="rect">
            <a:avLst/>
          </a:prstGeom>
        </p:spPr>
      </p:pic>
      <p:pic>
        <p:nvPicPr>
          <p:cNvPr id="1026" name="Picture 1" descr="image0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495" y="5261811"/>
            <a:ext cx="3119012" cy="1072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179" y="845995"/>
            <a:ext cx="4252631" cy="283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36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09863"/>
            <a:ext cx="10515600" cy="5467100"/>
          </a:xfrm>
        </p:spPr>
        <p:txBody>
          <a:bodyPr/>
          <a:lstStyle/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r>
              <a:rPr lang="en-AU" sz="3200" dirty="0" smtClean="0">
                <a:latin typeface="+mj-lt"/>
              </a:rPr>
              <a:t>Lockers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400" dirty="0" smtClean="0"/>
              <a:t>I might be asked by my teacher to put my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400" dirty="0" smtClean="0"/>
              <a:t>bag with my lunch into a locker.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AU" sz="24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400" dirty="0" smtClean="0"/>
              <a:t>I will come back to get my snack and lunch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400" dirty="0" smtClean="0"/>
              <a:t>later if I put my bag away.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AU" sz="2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2400" dirty="0" smtClean="0"/>
              <a:t>My bag will be safe here. </a:t>
            </a:r>
            <a:endParaRPr lang="en-AU" sz="2400" dirty="0"/>
          </a:p>
        </p:txBody>
      </p:sp>
      <p:pic>
        <p:nvPicPr>
          <p:cNvPr id="4" name="09e85dcf-5d1d-472f-964d-e39e60d793a6" descr="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157" y="1187951"/>
            <a:ext cx="5041233" cy="4188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884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737" y="1107338"/>
            <a:ext cx="4138863" cy="3739978"/>
          </a:xfrm>
        </p:spPr>
        <p:txBody>
          <a:bodyPr>
            <a:normAutofit fontScale="90000"/>
          </a:bodyPr>
          <a:lstStyle/>
          <a:p>
            <a:r>
              <a:rPr lang="en-AU" sz="3600" dirty="0" smtClean="0"/>
              <a:t>Walking around the zoo</a:t>
            </a:r>
            <a:r>
              <a:rPr lang="en-AU" sz="3200" dirty="0" smtClean="0"/>
              <a:t/>
            </a:r>
            <a:br>
              <a:rPr lang="en-AU" sz="3200" dirty="0" smtClean="0"/>
            </a:br>
            <a:r>
              <a:rPr lang="en-AU" sz="3200" dirty="0" smtClean="0"/>
              <a:t/>
            </a:r>
            <a:br>
              <a:rPr lang="en-AU" sz="3200" dirty="0" smtClean="0"/>
            </a:br>
            <a:r>
              <a:rPr lang="en-AU" sz="2700" dirty="0" smtClean="0">
                <a:latin typeface="+mn-lt"/>
              </a:rPr>
              <a:t>I </a:t>
            </a:r>
            <a:r>
              <a:rPr lang="en-AU" sz="2700" dirty="0">
                <a:latin typeface="+mn-lt"/>
              </a:rPr>
              <a:t>might visit all areas of the zoo or I might visit just a few</a:t>
            </a:r>
            <a:r>
              <a:rPr lang="en-AU" sz="2700" dirty="0" smtClean="0">
                <a:latin typeface="+mn-lt"/>
              </a:rPr>
              <a:t>. My teacher has a map and knows where we are going. </a:t>
            </a:r>
            <a:br>
              <a:rPr lang="en-AU" sz="2700" dirty="0" smtClean="0">
                <a:latin typeface="+mn-lt"/>
              </a:rPr>
            </a:br>
            <a:r>
              <a:rPr lang="en-AU" sz="2700" dirty="0">
                <a:latin typeface="+mn-lt"/>
              </a:rPr>
              <a:t/>
            </a:r>
            <a:br>
              <a:rPr lang="en-AU" sz="2700" dirty="0">
                <a:latin typeface="+mn-lt"/>
              </a:rPr>
            </a:br>
            <a:r>
              <a:rPr lang="en-AU" sz="2700" dirty="0" smtClean="0">
                <a:latin typeface="+mn-lt"/>
              </a:rPr>
              <a:t>It’s important that I listen to my teachers directions and stay with my group.</a:t>
            </a:r>
            <a:endParaRPr lang="en-AU" sz="2700" dirty="0">
              <a:latin typeface="+mn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040" y="1107338"/>
            <a:ext cx="6067849" cy="4045658"/>
          </a:xfrm>
        </p:spPr>
      </p:pic>
    </p:spTree>
    <p:extLst>
      <p:ext uri="{BB962C8B-B14F-4D97-AF65-F5344CB8AC3E}">
        <p14:creationId xmlns:p14="http://schemas.microsoft.com/office/powerpoint/2010/main" val="321485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958" y="3795019"/>
            <a:ext cx="3448570" cy="2537234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" r="7981"/>
          <a:stretch/>
        </p:blipFill>
        <p:spPr>
          <a:xfrm>
            <a:off x="340846" y="367016"/>
            <a:ext cx="3593200" cy="237106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34521" y="2626574"/>
            <a:ext cx="10515600" cy="1325563"/>
          </a:xfrm>
        </p:spPr>
        <p:txBody>
          <a:bodyPr>
            <a:normAutofit/>
          </a:bodyPr>
          <a:lstStyle/>
          <a:p>
            <a:r>
              <a:rPr lang="en-AU" sz="3200" dirty="0" smtClean="0"/>
              <a:t>While I'm walking around the trails and on the safari bus I </a:t>
            </a:r>
            <a:r>
              <a:rPr lang="en-AU" sz="3200" dirty="0" smtClean="0"/>
              <a:t>will see lots of different </a:t>
            </a:r>
            <a:r>
              <a:rPr lang="en-AU" sz="3200" dirty="0" smtClean="0"/>
              <a:t>animals</a:t>
            </a:r>
            <a:endParaRPr lang="en-AU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21" y="3840634"/>
            <a:ext cx="3699525" cy="24960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420" y="3795019"/>
            <a:ext cx="3556590" cy="25372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419" y="367016"/>
            <a:ext cx="3556590" cy="23710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543" y="352210"/>
            <a:ext cx="3449379" cy="238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82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2691</TotalTime>
  <Words>856</Words>
  <Application>Microsoft Office PowerPoint</Application>
  <PresentationFormat>Widescreen</PresentationFormat>
  <Paragraphs>102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Autism Friendly  Werribee Open Range Zoo Social Scripts for School  Updated October 2019 </vt:lpstr>
      <vt:lpstr>My class is going to Werribee Open Range Zoo.  It is a place where I can look at animals, and learn about them and their habitats.   There is a safari bus ride to see some very big animals.   There will be other visitors at the Zoo that I need to share the space with.</vt:lpstr>
      <vt:lpstr>Arriving at the Zoo  The bus will drop my class off outside the Zoo, and I will be able to see the entrance.  </vt:lpstr>
      <vt:lpstr>PowerPoint Presentation</vt:lpstr>
      <vt:lpstr>PowerPoint Presentation</vt:lpstr>
      <vt:lpstr>PowerPoint Presentation</vt:lpstr>
      <vt:lpstr>PowerPoint Presentation</vt:lpstr>
      <vt:lpstr>Walking around the zoo  I might visit all areas of the zoo or I might visit just a few. My teacher has a map and knows where we are going.   It’s important that I listen to my teachers directions and stay with my group.</vt:lpstr>
      <vt:lpstr>While I'm walking around the trails and on the safari bus I will see lots of different animals</vt:lpstr>
      <vt:lpstr>Safari bus  I might go on a safari bus with my class. My class may have to line up and wait to get on the bus. I need to walk and not run as I am getting on the bus.   We will drive around and see lots of bigger animals.   It is important to stay seated when the bus is moving so I don’t fall over.   The bus can be very loud and noisy. </vt:lpstr>
      <vt:lpstr>PowerPoint Presentation</vt:lpstr>
      <vt:lpstr>PowerPoint Presentation</vt:lpstr>
      <vt:lpstr>Serval presentation  I might go with my teacher and my class into the Crazy about Cats keeper talk.   I will sit quietly on the chairs and not call out loudly when the cat comes out.   The doors will be closed so that the cat can not escape.   I will be safe sitting with my class.</vt:lpstr>
      <vt:lpstr>Australian Journey   I might go into an area of the Zoo where kangaroos and emus can walk freely around me.   I need to stay quiet and walk so that the animals don’t feel scared.   I will be safe as well.</vt:lpstr>
      <vt:lpstr>Glass windows  Some of the animals are behind glass windows.   They might get scared if I knock on the glass.</vt:lpstr>
      <vt:lpstr>Birds   Lots of wild birds live at the Zoo.  I might see them walking or flying round.   They will not hurt me, and I will be safe if I don’t chase them or feed them.</vt:lpstr>
      <vt:lpstr>PowerPoint Presentation</vt:lpstr>
      <vt:lpstr>PowerPoint Presentation</vt:lpstr>
      <vt:lpstr>PowerPoint Presentation</vt:lpstr>
      <vt:lpstr>PowerPoint Presentation</vt:lpstr>
      <vt:lpstr>I am going to Werribee Open Range Zoo with my class today.   Everyone at Werribee Open Range Zoo hopes I have an amazing day.</vt:lpstr>
      <vt:lpstr>Workshop for students with special needs in Activ8</vt:lpstr>
      <vt:lpstr>Kindergarten to Year 2 student workshops</vt:lpstr>
      <vt:lpstr>Year 3 to Year 6 student workshops</vt:lpstr>
      <vt:lpstr>Year 7 to Year 10 student workshops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Autism Friendly  Werribee Open Range Zoo</dc:title>
  <dc:creator>Melissa Brown</dc:creator>
  <cp:lastModifiedBy>Phoebe Lynch</cp:lastModifiedBy>
  <cp:revision>94</cp:revision>
  <cp:lastPrinted>2016-12-02T03:44:11Z</cp:lastPrinted>
  <dcterms:created xsi:type="dcterms:W3CDTF">2016-07-21T03:13:27Z</dcterms:created>
  <dcterms:modified xsi:type="dcterms:W3CDTF">2019-10-15T23:44:42Z</dcterms:modified>
</cp:coreProperties>
</file>